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5.xml"/><Relationship Id="rId11" Type="http://schemas.openxmlformats.org/officeDocument/2006/relationships/slide" Target="slides/slide6.xml"/><Relationship Id="rId22" Type="http://schemas.openxmlformats.org/officeDocument/2006/relationships/slide" Target="slides/slide17.xml"/><Relationship Id="rId10" Type="http://schemas.openxmlformats.org/officeDocument/2006/relationships/slide" Target="slides/slide5.xml"/><Relationship Id="rId21" Type="http://schemas.openxmlformats.org/officeDocument/2006/relationships/slide" Target="slides/slide16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5" Type="http://schemas.openxmlformats.org/officeDocument/2006/relationships/notesMaster" Target="notesMasters/notesMaster1.xml"/><Relationship Id="rId19" Type="http://schemas.openxmlformats.org/officeDocument/2006/relationships/slide" Target="slides/slide14.xml"/><Relationship Id="rId6" Type="http://schemas.openxmlformats.org/officeDocument/2006/relationships/slide" Target="slides/slide1.xml"/><Relationship Id="rId18" Type="http://schemas.openxmlformats.org/officeDocument/2006/relationships/slide" Target="slides/slide13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g328547b11a8_0_6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7" name="Google Shape;107;g328547b11a8_0_6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g328547b11a8_0_7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3" name="Google Shape;113;g328547b11a8_0_7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7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g328547b11a8_0_8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9" name="Google Shape;119;g328547b11a8_0_8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3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g328547b11a8_0_8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5" name="Google Shape;125;g328547b11a8_0_8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9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g328547b11a8_0_9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1" name="Google Shape;131;g328547b11a8_0_9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5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g328547b11a8_0_10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7" name="Google Shape;137;g328547b11a8_0_10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2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g328547b11a8_0_10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4" name="Google Shape;144;g328547b11a8_0_10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8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g328547b11a8_0_11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0" name="Google Shape;150;g328547b11a8_0_11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328547b11a8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328547b11a8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g328547b11a8_0_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Google Shape;64;g328547b11a8_0_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g328547b11a8_0_1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" name="Google Shape;70;g328547b11a8_0_1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g328547b11a8_0_2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6" name="Google Shape;76;g328547b11a8_0_2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g328547b11a8_0_2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2" name="Google Shape;82;g328547b11a8_0_2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g328547b11a8_0_3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8" name="Google Shape;88;g328547b11a8_0_3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g328547b11a8_0_5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5" name="Google Shape;95;g328547b11a8_0_5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g328547b11a8_0_5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1" name="Google Shape;101;g328547b11a8_0_5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4.xml"/><Relationship Id="rId3" Type="http://schemas.openxmlformats.org/officeDocument/2006/relationships/image" Target="../media/image4.png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5.xml"/><Relationship Id="rId3" Type="http://schemas.openxmlformats.org/officeDocument/2006/relationships/image" Target="../media/image1.png"/><Relationship Id="rId4" Type="http://schemas.openxmlformats.org/officeDocument/2006/relationships/image" Target="../media/image2.png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7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3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650"/>
              <a:t>Priyadarshini College of Engineering</a:t>
            </a:r>
            <a:endParaRPr sz="2650"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650"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650"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Introduction to Linux</a:t>
            </a:r>
            <a:endParaRPr/>
          </a:p>
        </p:txBody>
      </p:sp>
      <p:sp>
        <p:nvSpPr>
          <p:cNvPr id="55" name="Google Shape;55;p13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lnSpcReduction="1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Unit 1</a:t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/>
              <a:t>By Prof. Sneha A Kamble</a:t>
            </a:r>
            <a:endParaRPr sz="160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2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b="1" lang="en" sz="2400">
                <a:latin typeface="Times New Roman"/>
                <a:ea typeface="Times New Roman"/>
                <a:cs typeface="Times New Roman"/>
                <a:sym typeface="Times New Roman"/>
              </a:rPr>
              <a:t>Distributions of Linux</a:t>
            </a:r>
            <a:endParaRPr b="1" sz="24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b="1" sz="24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b="1" sz="24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0" name="Google Shape;110;p22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lnSpcReduction="20000"/>
          </a:bodyPr>
          <a:lstStyle/>
          <a:p>
            <a:pPr indent="-298450" lvl="0" marL="45720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Char char="●"/>
            </a:pPr>
            <a:r>
              <a:rPr lang="en"/>
              <a:t>Popular distributions:</a:t>
            </a:r>
            <a:endParaRPr/>
          </a:p>
          <a:p>
            <a:pPr indent="-29845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AutoNum type="alphaLcPeriod"/>
            </a:pPr>
            <a:r>
              <a:rPr lang="en"/>
              <a:t>Ubuntu</a:t>
            </a:r>
            <a:endParaRPr/>
          </a:p>
          <a:p>
            <a:pPr indent="-29845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AutoNum type="alphaLcPeriod"/>
            </a:pPr>
            <a:r>
              <a:rPr lang="en"/>
              <a:t>Fedora</a:t>
            </a:r>
            <a:endParaRPr/>
          </a:p>
          <a:p>
            <a:pPr indent="-29845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AutoNum type="alphaLcPeriod"/>
            </a:pPr>
            <a:r>
              <a:rPr lang="en"/>
              <a:t>Debian</a:t>
            </a:r>
            <a:endParaRPr/>
          </a:p>
          <a:p>
            <a:pPr indent="-29845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AutoNum type="alphaLcPeriod"/>
            </a:pPr>
            <a:r>
              <a:rPr lang="en"/>
              <a:t>CentOS</a:t>
            </a:r>
            <a:endParaRPr/>
          </a:p>
          <a:p>
            <a:pPr indent="-29845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AutoNum type="alphaLcPeriod"/>
            </a:pPr>
            <a:r>
              <a:rPr lang="en"/>
              <a:t>Arch Linux</a:t>
            </a:r>
            <a:endParaRPr/>
          </a:p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Char char="●"/>
            </a:pPr>
            <a:r>
              <a:rPr lang="en"/>
              <a:t>Specialized distributions:</a:t>
            </a:r>
            <a:endParaRPr/>
          </a:p>
          <a:p>
            <a:pPr indent="-29845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AutoNum type="alphaLcPeriod"/>
            </a:pPr>
            <a:r>
              <a:rPr lang="en"/>
              <a:t>Kali Linux (security testing)</a:t>
            </a:r>
            <a:endParaRPr/>
          </a:p>
          <a:p>
            <a:pPr indent="-29845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AutoNum type="alphaLcPeriod"/>
            </a:pPr>
            <a:r>
              <a:rPr lang="en"/>
              <a:t>Raspbian (Raspberry Pi)</a:t>
            </a:r>
            <a:endParaRPr/>
          </a:p>
          <a:p>
            <a:pPr indent="0" lvl="0" marL="45720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4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23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2400">
                <a:latin typeface="Times New Roman"/>
                <a:ea typeface="Times New Roman"/>
                <a:cs typeface="Times New Roman"/>
                <a:sym typeface="Times New Roman"/>
              </a:rPr>
              <a:t>Hardware Requirements</a:t>
            </a:r>
            <a:endParaRPr b="1" sz="24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6" name="Google Shape;116;p23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298450" lvl="0" marL="45720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Char char="●"/>
            </a:pPr>
            <a:r>
              <a:rPr lang="en"/>
              <a:t>Minimal requirements for lightweight distributions:</a:t>
            </a:r>
            <a:endParaRPr/>
          </a:p>
          <a:p>
            <a:pPr indent="-29845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Char char="○"/>
            </a:pPr>
            <a:r>
              <a:rPr lang="en"/>
              <a:t>CPU: 1 GHz processor</a:t>
            </a:r>
            <a:endParaRPr/>
          </a:p>
          <a:p>
            <a:pPr indent="-29845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Char char="○"/>
            </a:pPr>
            <a:r>
              <a:rPr lang="en"/>
              <a:t>RAM: 512 MB</a:t>
            </a:r>
            <a:endParaRPr/>
          </a:p>
          <a:p>
            <a:pPr indent="-29845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Char char="○"/>
            </a:pPr>
            <a:r>
              <a:rPr lang="en"/>
              <a:t>Storage: 5 GB</a:t>
            </a:r>
            <a:endParaRPr/>
          </a:p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Char char="●"/>
            </a:pPr>
            <a:r>
              <a:rPr lang="en"/>
              <a:t>Modern distributions:</a:t>
            </a:r>
            <a:endParaRPr/>
          </a:p>
          <a:p>
            <a:pPr indent="-29845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Char char="○"/>
            </a:pPr>
            <a:r>
              <a:rPr lang="en"/>
              <a:t>CPU: 2 GHz dual-core processor</a:t>
            </a:r>
            <a:endParaRPr/>
          </a:p>
          <a:p>
            <a:pPr indent="-29845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Char char="○"/>
            </a:pPr>
            <a:r>
              <a:rPr lang="en"/>
              <a:t>RAM: 4 GB or more</a:t>
            </a:r>
            <a:endParaRPr/>
          </a:p>
          <a:p>
            <a:pPr indent="-29845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Char char="○"/>
            </a:pPr>
            <a:r>
              <a:rPr lang="en"/>
              <a:t>Storage: 20 GB or more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2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ct val="41509"/>
              <a:buFont typeface="Arial"/>
              <a:buNone/>
            </a:pPr>
            <a:r>
              <a:rPr b="1" lang="en" sz="2650">
                <a:latin typeface="Times New Roman"/>
                <a:ea typeface="Times New Roman"/>
                <a:cs typeface="Times New Roman"/>
                <a:sym typeface="Times New Roman"/>
              </a:rPr>
              <a:t>Software Applications in Linux</a:t>
            </a:r>
            <a:endParaRPr b="1" sz="265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2" name="Google Shape;122;p2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298450" lvl="0" marL="45720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Char char="●"/>
            </a:pPr>
            <a:r>
              <a:rPr lang="en"/>
              <a:t>Office Suites: LibreOffice, OpenOffice.</a:t>
            </a:r>
            <a:endParaRPr/>
          </a:p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Char char="●"/>
            </a:pPr>
            <a:r>
              <a:rPr lang="en"/>
              <a:t>Web Browsers: Firefox, Chromium.</a:t>
            </a:r>
            <a:endParaRPr/>
          </a:p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Char char="●"/>
            </a:pPr>
            <a:r>
              <a:rPr lang="en"/>
              <a:t>Media Players: VLC, Audacious.</a:t>
            </a:r>
            <a:endParaRPr/>
          </a:p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Char char="●"/>
            </a:pPr>
            <a:r>
              <a:rPr lang="en"/>
              <a:t>Development Tools: GCC, Python, Node.js.</a:t>
            </a:r>
            <a:endParaRPr/>
          </a:p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Char char="●"/>
            </a:pPr>
            <a:r>
              <a:rPr lang="en"/>
              <a:t>Virtualization: VirtualBox, KVM.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6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p2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ct val="41509"/>
              <a:buFont typeface="Arial"/>
              <a:buNone/>
            </a:pPr>
            <a:r>
              <a:rPr b="1" lang="en" sz="2650">
                <a:latin typeface="Times New Roman"/>
                <a:ea typeface="Times New Roman"/>
                <a:cs typeface="Times New Roman"/>
                <a:sym typeface="Times New Roman"/>
              </a:rPr>
              <a:t>Editors</a:t>
            </a:r>
            <a:endParaRPr b="1" sz="265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8" name="Google Shape;128;p25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298450" lvl="0" marL="45720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Char char="●"/>
            </a:pPr>
            <a:r>
              <a:rPr lang="en"/>
              <a:t>Text Editors:</a:t>
            </a:r>
            <a:endParaRPr/>
          </a:p>
          <a:p>
            <a:pPr indent="-29845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Char char="○"/>
            </a:pPr>
            <a:r>
              <a:rPr lang="en"/>
              <a:t>Nano: Simple and user-friendly.</a:t>
            </a:r>
            <a:endParaRPr/>
          </a:p>
          <a:p>
            <a:pPr indent="-29845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Char char="○"/>
            </a:pPr>
            <a:r>
              <a:rPr lang="en"/>
              <a:t>Vim: Advanced editor for developers.</a:t>
            </a:r>
            <a:endParaRPr/>
          </a:p>
          <a:p>
            <a:pPr indent="-29845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Char char="○"/>
            </a:pPr>
            <a:r>
              <a:rPr lang="en"/>
              <a:t>Emacs: Highly customizable.</a:t>
            </a:r>
            <a:endParaRPr/>
          </a:p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Char char="●"/>
            </a:pPr>
            <a:r>
              <a:rPr lang="en"/>
              <a:t>IDEs:</a:t>
            </a:r>
            <a:endParaRPr/>
          </a:p>
          <a:p>
            <a:pPr indent="-29845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Char char="○"/>
            </a:pPr>
            <a:r>
              <a:rPr lang="en"/>
              <a:t>Visual Studio Code</a:t>
            </a:r>
            <a:endParaRPr/>
          </a:p>
          <a:p>
            <a:pPr indent="-29845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Char char="○"/>
            </a:pPr>
            <a:r>
              <a:rPr lang="en"/>
              <a:t>Eclipse</a:t>
            </a:r>
            <a:endParaRPr/>
          </a:p>
          <a:p>
            <a:pPr indent="-29845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Char char="○"/>
            </a:pPr>
            <a:r>
              <a:rPr lang="en"/>
              <a:t>IntelliJ IDEA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2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p26"/>
          <p:cNvSpPr txBox="1"/>
          <p:nvPr>
            <p:ph type="title"/>
          </p:nvPr>
        </p:nvSpPr>
        <p:spPr>
          <a:xfrm>
            <a:off x="311700" y="1804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2400">
                <a:latin typeface="Times New Roman"/>
                <a:ea typeface="Times New Roman"/>
                <a:cs typeface="Times New Roman"/>
                <a:sym typeface="Times New Roman"/>
              </a:rPr>
              <a:t>Comparison with Different OS</a:t>
            </a:r>
            <a:endParaRPr b="1" sz="24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134" name="Google Shape;134;p2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158363" y="700213"/>
            <a:ext cx="6696075" cy="42195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8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p27"/>
          <p:cNvSpPr txBox="1"/>
          <p:nvPr>
            <p:ph type="title"/>
          </p:nvPr>
        </p:nvSpPr>
        <p:spPr>
          <a:xfrm>
            <a:off x="311700" y="1804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b="1" lang="en" sz="2400">
                <a:latin typeface="Times New Roman"/>
                <a:ea typeface="Times New Roman"/>
                <a:cs typeface="Times New Roman"/>
                <a:sym typeface="Times New Roman"/>
              </a:rPr>
              <a:t>Comparison with Different OS</a:t>
            </a:r>
            <a:endParaRPr b="1" sz="24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140" name="Google Shape;140;p2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204913" y="1170100"/>
            <a:ext cx="6734175" cy="38766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41" name="Google Shape;141;p27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204900" y="861900"/>
            <a:ext cx="6734175" cy="3611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5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p2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2400">
                <a:latin typeface="Times New Roman"/>
                <a:ea typeface="Times New Roman"/>
                <a:cs typeface="Times New Roman"/>
                <a:sym typeface="Times New Roman"/>
              </a:rPr>
              <a:t>Important Commands</a:t>
            </a:r>
            <a:endParaRPr b="1" sz="24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7" name="Google Shape;147;p28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120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</a:pPr>
            <a:r>
              <a:rPr lang="en"/>
              <a:t>File Management:</a:t>
            </a:r>
            <a:endParaRPr/>
          </a:p>
          <a:p>
            <a:pPr indent="-342900" lvl="1" marL="91440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○"/>
            </a:pPr>
            <a:r>
              <a:rPr lang="en" sz="1800"/>
              <a:t>ls, cp, mv, rm</a:t>
            </a:r>
            <a:endParaRPr sz="1800"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</a:pPr>
            <a:r>
              <a:rPr lang="en"/>
              <a:t>Process Management:</a:t>
            </a:r>
            <a:endParaRPr/>
          </a:p>
          <a:p>
            <a:pPr indent="-342900" lvl="1" marL="91440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○"/>
            </a:pPr>
            <a:r>
              <a:rPr lang="en" sz="1800"/>
              <a:t>ps, top, kill</a:t>
            </a:r>
            <a:endParaRPr sz="1800"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</a:pPr>
            <a:r>
              <a:rPr lang="en"/>
              <a:t>System Info:</a:t>
            </a:r>
            <a:endParaRPr/>
          </a:p>
          <a:p>
            <a:pPr indent="-342900" lvl="1" marL="91440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○"/>
            </a:pPr>
            <a:r>
              <a:rPr lang="en" sz="1800"/>
              <a:t>uname, df, free</a:t>
            </a:r>
            <a:endParaRPr sz="1800"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</a:pPr>
            <a:r>
              <a:rPr lang="en"/>
              <a:t>Networking:</a:t>
            </a:r>
            <a:endParaRPr/>
          </a:p>
          <a:p>
            <a:pPr indent="-342900" lvl="1" marL="91440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○"/>
            </a:pPr>
            <a:r>
              <a:rPr lang="en" sz="1800"/>
              <a:t>ping, curl, ifconfig</a:t>
            </a:r>
            <a:endParaRPr sz="1800"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p29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2400">
                <a:latin typeface="Times New Roman"/>
                <a:ea typeface="Times New Roman"/>
                <a:cs typeface="Times New Roman"/>
                <a:sym typeface="Times New Roman"/>
              </a:rPr>
              <a:t>Merits and Demerits</a:t>
            </a:r>
            <a:endParaRPr b="1" sz="24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3" name="Google Shape;153;p29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298450" lvl="0" marL="45720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Char char="●"/>
            </a:pPr>
            <a:r>
              <a:rPr lang="en"/>
              <a:t>Merits:</a:t>
            </a:r>
            <a:endParaRPr/>
          </a:p>
          <a:p>
            <a:pPr indent="-29845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Char char="○"/>
            </a:pPr>
            <a:r>
              <a:rPr lang="en"/>
              <a:t>Free and open-source.</a:t>
            </a:r>
            <a:endParaRPr/>
          </a:p>
          <a:p>
            <a:pPr indent="-29845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Char char="○"/>
            </a:pPr>
            <a:r>
              <a:rPr lang="en"/>
              <a:t>Secure and stable.</a:t>
            </a:r>
            <a:endParaRPr/>
          </a:p>
          <a:p>
            <a:pPr indent="-29845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Char char="○"/>
            </a:pPr>
            <a:r>
              <a:rPr lang="en"/>
              <a:t>Customizable.</a:t>
            </a:r>
            <a:endParaRPr/>
          </a:p>
          <a:p>
            <a:pPr indent="-29845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Char char="○"/>
            </a:pPr>
            <a:r>
              <a:rPr lang="en"/>
              <a:t>Lightweight.</a:t>
            </a:r>
            <a:endParaRPr/>
          </a:p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Char char="●"/>
            </a:pPr>
            <a:r>
              <a:rPr lang="en"/>
              <a:t>Demerits:</a:t>
            </a:r>
            <a:endParaRPr/>
          </a:p>
          <a:p>
            <a:pPr indent="-29845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Char char="○"/>
            </a:pPr>
            <a:r>
              <a:rPr lang="en"/>
              <a:t>Steep learning curve for beginners.</a:t>
            </a:r>
            <a:endParaRPr/>
          </a:p>
          <a:p>
            <a:pPr indent="-29845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Char char="○"/>
            </a:pPr>
            <a:r>
              <a:rPr lang="en"/>
              <a:t>Limited support for proprietary software.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2400">
                <a:latin typeface="Times New Roman"/>
                <a:ea typeface="Times New Roman"/>
                <a:cs typeface="Times New Roman"/>
                <a:sym typeface="Times New Roman"/>
              </a:rPr>
              <a:t>Operating System and Its Features</a:t>
            </a:r>
            <a:endParaRPr b="1" sz="24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1" name="Google Shape;61;p1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298450" lvl="0" marL="45720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Times New Roman"/>
              <a:buChar char="●"/>
            </a:pPr>
            <a:r>
              <a:rPr lang="en">
                <a:latin typeface="Times New Roman"/>
                <a:ea typeface="Times New Roman"/>
                <a:cs typeface="Times New Roman"/>
                <a:sym typeface="Times New Roman"/>
              </a:rPr>
              <a:t>Definition: An operating system (OS) is system software that manages hardware and software resources and provides common services for computer programs.</a:t>
            </a:r>
            <a:endParaRPr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Times New Roman"/>
              <a:buChar char="●"/>
            </a:pPr>
            <a:r>
              <a:rPr lang="en">
                <a:latin typeface="Times New Roman"/>
                <a:ea typeface="Times New Roman"/>
                <a:cs typeface="Times New Roman"/>
                <a:sym typeface="Times New Roman"/>
              </a:rPr>
              <a:t>Features:</a:t>
            </a:r>
            <a:endParaRPr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29845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Times New Roman"/>
              <a:buChar char="○"/>
            </a:pPr>
            <a:r>
              <a:rPr lang="en">
                <a:latin typeface="Times New Roman"/>
                <a:ea typeface="Times New Roman"/>
                <a:cs typeface="Times New Roman"/>
                <a:sym typeface="Times New Roman"/>
              </a:rPr>
              <a:t>Resource Management: Manages CPU, memory, and I/O devices.</a:t>
            </a:r>
            <a:endParaRPr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29845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Times New Roman"/>
              <a:buChar char="○"/>
            </a:pPr>
            <a:r>
              <a:rPr lang="en">
                <a:latin typeface="Times New Roman"/>
                <a:ea typeface="Times New Roman"/>
                <a:cs typeface="Times New Roman"/>
                <a:sym typeface="Times New Roman"/>
              </a:rPr>
              <a:t>User Interface: Provides CLI and GUI for user interaction.</a:t>
            </a:r>
            <a:endParaRPr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29845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Times New Roman"/>
              <a:buChar char="○"/>
            </a:pPr>
            <a:r>
              <a:rPr lang="en">
                <a:latin typeface="Times New Roman"/>
                <a:ea typeface="Times New Roman"/>
                <a:cs typeface="Times New Roman"/>
                <a:sym typeface="Times New Roman"/>
              </a:rPr>
              <a:t>Multitasking: Allows multiple processes to run simultaneously.</a:t>
            </a:r>
            <a:endParaRPr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29845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Times New Roman"/>
              <a:buChar char="○"/>
            </a:pPr>
            <a:r>
              <a:rPr lang="en">
                <a:latin typeface="Times New Roman"/>
                <a:ea typeface="Times New Roman"/>
                <a:cs typeface="Times New Roman"/>
                <a:sym typeface="Times New Roman"/>
              </a:rPr>
              <a:t>Security: Protects data and restricts unauthorized access.</a:t>
            </a:r>
            <a:endParaRPr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29845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Times New Roman"/>
              <a:buChar char="○"/>
            </a:pPr>
            <a:r>
              <a:rPr lang="en">
                <a:latin typeface="Times New Roman"/>
                <a:ea typeface="Times New Roman"/>
                <a:cs typeface="Times New Roman"/>
                <a:sym typeface="Times New Roman"/>
              </a:rPr>
              <a:t>File Management: Organizes, stores, and retrieves data on storage devices.</a:t>
            </a:r>
            <a:endParaRPr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2400">
                <a:latin typeface="Times New Roman"/>
                <a:ea typeface="Times New Roman"/>
                <a:cs typeface="Times New Roman"/>
                <a:sym typeface="Times New Roman"/>
              </a:rPr>
              <a:t>Definition &amp; Naming of Linux</a:t>
            </a:r>
            <a:endParaRPr b="1" sz="24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7" name="Google Shape;67;p15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298450" lvl="0" marL="45720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Times New Roman"/>
              <a:buChar char="●"/>
            </a:pPr>
            <a:r>
              <a:rPr lang="en">
                <a:latin typeface="Times New Roman"/>
                <a:ea typeface="Times New Roman"/>
                <a:cs typeface="Times New Roman"/>
                <a:sym typeface="Times New Roman"/>
              </a:rPr>
              <a:t>Definition: Linux is an open-source, Unix-like operating system kernel created by Linus Torvalds in 1991.</a:t>
            </a:r>
            <a:endParaRPr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Times New Roman"/>
              <a:buChar char="●"/>
            </a:pPr>
            <a:r>
              <a:rPr lang="en">
                <a:latin typeface="Times New Roman"/>
                <a:ea typeface="Times New Roman"/>
                <a:cs typeface="Times New Roman"/>
                <a:sym typeface="Times New Roman"/>
              </a:rPr>
              <a:t>Naming: The name "Linux" is derived from the creator’s name, Linus, and Unix, the OS it was inspired by.</a:t>
            </a:r>
            <a:endParaRPr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2400">
                <a:latin typeface="Times New Roman"/>
                <a:ea typeface="Times New Roman"/>
                <a:cs typeface="Times New Roman"/>
                <a:sym typeface="Times New Roman"/>
              </a:rPr>
              <a:t>History</a:t>
            </a:r>
            <a:endParaRPr b="1" sz="24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3" name="Google Shape;73;p16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298450" lvl="0" marL="45720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Char char="●"/>
            </a:pPr>
            <a:r>
              <a:rPr lang="en"/>
              <a:t>1991: Linus Torvalds released the first Linux kernel.</a:t>
            </a:r>
            <a:endParaRPr/>
          </a:p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Char char="●"/>
            </a:pPr>
            <a:r>
              <a:rPr lang="en"/>
              <a:t>1992: Linux adopted the GNU General Public License (GPL).</a:t>
            </a:r>
            <a:endParaRPr/>
          </a:p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Char char="●"/>
            </a:pPr>
            <a:r>
              <a:rPr lang="en"/>
              <a:t>1993: First Linux distributions like Slackware and Debian were introduced.</a:t>
            </a:r>
            <a:endParaRPr/>
          </a:p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Char char="●"/>
            </a:pPr>
            <a:r>
              <a:rPr lang="en"/>
              <a:t>2000s: Gained popularity for servers, embedded systems, and desktops.</a:t>
            </a:r>
            <a:endParaRPr/>
          </a:p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Char char="●"/>
            </a:pPr>
            <a:r>
              <a:rPr lang="en"/>
              <a:t>Present: Powers a vast range of devices from smartphones to supercomputers.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2400">
                <a:latin typeface="Times New Roman"/>
                <a:ea typeface="Times New Roman"/>
                <a:cs typeface="Times New Roman"/>
                <a:sym typeface="Times New Roman"/>
              </a:rPr>
              <a:t>Components of Linux</a:t>
            </a:r>
            <a:endParaRPr b="1" sz="24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9" name="Google Shape;79;p17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298450" lvl="0" marL="45720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Char char="●"/>
            </a:pPr>
            <a:r>
              <a:rPr lang="en"/>
              <a:t>Kernel: Core of the OS managing system resources.</a:t>
            </a:r>
            <a:endParaRPr/>
          </a:p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Char char="●"/>
            </a:pPr>
            <a:r>
              <a:rPr lang="en"/>
              <a:t>System Libraries: A collection of pre written code that allows applications to interact with the OS kernel.</a:t>
            </a:r>
            <a:endParaRPr/>
          </a:p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Char char="●"/>
            </a:pPr>
            <a:r>
              <a:rPr lang="en"/>
              <a:t>System Utilities: A collection of programs and tools that are essential for managing and interacting with the linux OS(e.g., file management).</a:t>
            </a:r>
            <a:endParaRPr/>
          </a:p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Char char="●"/>
            </a:pPr>
            <a:r>
              <a:rPr lang="en"/>
              <a:t>Shell: Command interpreter for user interaction.</a:t>
            </a:r>
            <a:endParaRPr/>
          </a:p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Char char="●"/>
            </a:pPr>
            <a:r>
              <a:rPr lang="en"/>
              <a:t>Desktop Environment: GUI for easier use.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2400">
                <a:latin typeface="Times New Roman"/>
                <a:ea typeface="Times New Roman"/>
                <a:cs typeface="Times New Roman"/>
                <a:sym typeface="Times New Roman"/>
              </a:rPr>
              <a:t>Basic Features</a:t>
            </a:r>
            <a:endParaRPr b="1" sz="24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5" name="Google Shape;85;p18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298450" lvl="0" marL="45720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Char char="●"/>
            </a:pPr>
            <a:r>
              <a:rPr lang="en"/>
              <a:t>Multi User</a:t>
            </a:r>
            <a:r>
              <a:rPr lang="en"/>
              <a:t>: Supports multiple users simultaneously.</a:t>
            </a:r>
            <a:endParaRPr/>
          </a:p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Char char="●"/>
            </a:pPr>
            <a:r>
              <a:rPr lang="en"/>
              <a:t>Multitasking: Executes several tasks concurrently.</a:t>
            </a:r>
            <a:endParaRPr/>
          </a:p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Char char="●"/>
            </a:pPr>
            <a:r>
              <a:rPr lang="en"/>
              <a:t>Portability: Can run on various hardware platforms.</a:t>
            </a:r>
            <a:endParaRPr/>
          </a:p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Char char="●"/>
            </a:pPr>
            <a:r>
              <a:rPr lang="en"/>
              <a:t>Open Source: Source code is freely available.</a:t>
            </a:r>
            <a:endParaRPr/>
          </a:p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Char char="●"/>
            </a:pPr>
            <a:r>
              <a:rPr lang="en"/>
              <a:t>Secure: Provides robust security features.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9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2400">
                <a:latin typeface="Times New Roman"/>
                <a:ea typeface="Times New Roman"/>
                <a:cs typeface="Times New Roman"/>
                <a:sym typeface="Times New Roman"/>
              </a:rPr>
              <a:t>Architecture</a:t>
            </a:r>
            <a:endParaRPr b="1" sz="24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1" name="Google Shape;91;p19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298450" lvl="0" marL="45720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Char char="●"/>
            </a:pPr>
            <a:r>
              <a:rPr lang="en"/>
              <a:t>User Space: Applications and utilities interact with the kernel.</a:t>
            </a:r>
            <a:endParaRPr/>
          </a:p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Char char="●"/>
            </a:pPr>
            <a:r>
              <a:rPr lang="en"/>
              <a:t>Kernel Space: Manages system hardware and resources.</a:t>
            </a:r>
            <a:endParaRPr/>
          </a:p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Char char="●"/>
            </a:pPr>
            <a:r>
              <a:rPr lang="en"/>
              <a:t>Layers:</a:t>
            </a:r>
            <a:endParaRPr/>
          </a:p>
          <a:p>
            <a:pPr indent="-29845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Char char="○"/>
            </a:pPr>
            <a:r>
              <a:rPr lang="en"/>
              <a:t>Hardware: Physical devices.</a:t>
            </a:r>
            <a:endParaRPr/>
          </a:p>
          <a:p>
            <a:pPr indent="-29845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Char char="○"/>
            </a:pPr>
            <a:r>
              <a:rPr lang="en"/>
              <a:t>Kernel: Core system functionality.</a:t>
            </a:r>
            <a:endParaRPr/>
          </a:p>
          <a:p>
            <a:pPr indent="-29845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Char char="○"/>
            </a:pPr>
            <a:r>
              <a:rPr lang="en"/>
              <a:t>System Libraries: APIs for applications.</a:t>
            </a:r>
            <a:endParaRPr/>
          </a:p>
          <a:p>
            <a:pPr indent="-29845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Char char="○"/>
            </a:pPr>
            <a:r>
              <a:rPr lang="en"/>
              <a:t>Applications: User programs.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  <p:pic>
        <p:nvPicPr>
          <p:cNvPr id="92" name="Google Shape;92;p1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444672" y="2048925"/>
            <a:ext cx="4180000" cy="26606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20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b="1" lang="en" sz="2400">
                <a:latin typeface="Times New Roman"/>
                <a:ea typeface="Times New Roman"/>
                <a:cs typeface="Times New Roman"/>
                <a:sym typeface="Times New Roman"/>
              </a:rPr>
              <a:t>Kernel</a:t>
            </a:r>
            <a:endParaRPr b="1" sz="24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8" name="Google Shape;98;p20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85000" lnSpcReduction="20000"/>
          </a:bodyPr>
          <a:lstStyle/>
          <a:p>
            <a:pPr indent="-287972" lvl="0" marL="45720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ct val="61111"/>
              <a:buChar char="●"/>
            </a:pPr>
            <a:r>
              <a:rPr lang="en"/>
              <a:t>The kernel is the core part of an operating system that manages system resources and allows communication between hardware and software.</a:t>
            </a:r>
            <a:endParaRPr/>
          </a:p>
          <a:p>
            <a:pPr indent="-228600" lvl="0" marL="45720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b="1" lang="en">
                <a:solidFill>
                  <a:srgbClr val="666666"/>
                </a:solidFill>
              </a:rPr>
              <a:t>Types of Kernels:</a:t>
            </a:r>
            <a:endParaRPr b="1">
              <a:solidFill>
                <a:srgbClr val="666666"/>
              </a:solidFill>
            </a:endParaRPr>
          </a:p>
          <a:p>
            <a:pPr indent="-325755" lvl="0" marL="457200" rtl="0" algn="l">
              <a:spcBef>
                <a:spcPts val="1200"/>
              </a:spcBef>
              <a:spcAft>
                <a:spcPts val="0"/>
              </a:spcAft>
              <a:buClr>
                <a:srgbClr val="666666"/>
              </a:buClr>
              <a:buSzPct val="100000"/>
              <a:buChar char="●"/>
            </a:pPr>
            <a:r>
              <a:rPr b="1" lang="en">
                <a:solidFill>
                  <a:srgbClr val="666666"/>
                </a:solidFill>
              </a:rPr>
              <a:t>Monolithic Kernel:</a:t>
            </a:r>
            <a:r>
              <a:rPr lang="en">
                <a:solidFill>
                  <a:srgbClr val="666666"/>
                </a:solidFill>
              </a:rPr>
              <a:t> All OS services operate in a single space, providing better performance. Examples: Linux, Unix.</a:t>
            </a:r>
            <a:endParaRPr>
              <a:solidFill>
                <a:srgbClr val="666666"/>
              </a:solidFill>
            </a:endParaRPr>
          </a:p>
          <a:p>
            <a:pPr indent="-325755" lvl="0" marL="457200" rtl="0" algn="l">
              <a:spcBef>
                <a:spcPts val="0"/>
              </a:spcBef>
              <a:spcAft>
                <a:spcPts val="0"/>
              </a:spcAft>
              <a:buClr>
                <a:srgbClr val="666666"/>
              </a:buClr>
              <a:buSzPct val="100000"/>
              <a:buChar char="●"/>
            </a:pPr>
            <a:r>
              <a:rPr b="1" lang="en">
                <a:solidFill>
                  <a:srgbClr val="666666"/>
                </a:solidFill>
              </a:rPr>
              <a:t>Microkernel:</a:t>
            </a:r>
            <a:r>
              <a:rPr lang="en">
                <a:solidFill>
                  <a:srgbClr val="666666"/>
                </a:solidFill>
              </a:rPr>
              <a:t> Minimal services run in kernel space; others run in user space, ensuring better modularity and stability. Example: Minix.</a:t>
            </a:r>
            <a:endParaRPr>
              <a:solidFill>
                <a:srgbClr val="666666"/>
              </a:solidFill>
            </a:endParaRPr>
          </a:p>
          <a:p>
            <a:pPr indent="-325755" lvl="0" marL="457200" rtl="0" algn="l">
              <a:spcBef>
                <a:spcPts val="0"/>
              </a:spcBef>
              <a:spcAft>
                <a:spcPts val="0"/>
              </a:spcAft>
              <a:buClr>
                <a:srgbClr val="666666"/>
              </a:buClr>
              <a:buSzPct val="100000"/>
              <a:buChar char="●"/>
            </a:pPr>
            <a:r>
              <a:rPr b="1" lang="en">
                <a:solidFill>
                  <a:srgbClr val="666666"/>
                </a:solidFill>
              </a:rPr>
              <a:t>Hybrid Kernel:</a:t>
            </a:r>
            <a:r>
              <a:rPr lang="en">
                <a:solidFill>
                  <a:srgbClr val="666666"/>
                </a:solidFill>
              </a:rPr>
              <a:t> Combines features of monolithic and microkernels, balancing performance and modularity. Example: Windows NT.</a:t>
            </a:r>
            <a:endParaRPr>
              <a:solidFill>
                <a:srgbClr val="666666"/>
              </a:solidFill>
            </a:endParaRPr>
          </a:p>
          <a:p>
            <a:pPr indent="-325755" lvl="0" marL="457200" rtl="0" algn="l">
              <a:spcBef>
                <a:spcPts val="0"/>
              </a:spcBef>
              <a:spcAft>
                <a:spcPts val="0"/>
              </a:spcAft>
              <a:buClr>
                <a:srgbClr val="666666"/>
              </a:buClr>
              <a:buSzPct val="100000"/>
              <a:buChar char="●"/>
            </a:pPr>
            <a:r>
              <a:rPr b="1" lang="en">
                <a:solidFill>
                  <a:srgbClr val="666666"/>
                </a:solidFill>
              </a:rPr>
              <a:t>Exokernel:</a:t>
            </a:r>
            <a:r>
              <a:rPr lang="en">
                <a:solidFill>
                  <a:srgbClr val="666666"/>
                </a:solidFill>
              </a:rPr>
              <a:t> Provides minimal abstraction, leaving resource management to applications. Example: Aegis</a:t>
            </a:r>
            <a:endParaRPr>
              <a:solidFill>
                <a:srgbClr val="666666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2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2400">
                <a:latin typeface="Times New Roman"/>
                <a:ea typeface="Times New Roman"/>
                <a:cs typeface="Times New Roman"/>
                <a:sym typeface="Times New Roman"/>
              </a:rPr>
              <a:t>User Interface View of Linux</a:t>
            </a:r>
            <a:endParaRPr b="1" sz="24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b="1" sz="24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4" name="Google Shape;104;p2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298450" lvl="0" marL="45720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Char char="●"/>
            </a:pPr>
            <a:r>
              <a:rPr lang="en"/>
              <a:t>CLI (Command Line Interface): Text-based interface for executing commands.</a:t>
            </a:r>
            <a:endParaRPr/>
          </a:p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Char char="●"/>
            </a:pPr>
            <a:r>
              <a:rPr lang="en"/>
              <a:t>GUI (Graphical User Interface): Visual interface for user interaction.</a:t>
            </a:r>
            <a:endParaRPr/>
          </a:p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Char char="●"/>
            </a:pPr>
            <a:r>
              <a:rPr lang="en"/>
              <a:t>Example GUIs: GNOME, KDE, Xfce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